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diagrams/colors2.xml" ContentType="application/vnd.openxmlformats-officedocument.drawingml.diagramColors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media/image7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4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4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3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2"/>
  </p:notesMasterIdLst>
  <p:sldIdLst>
    <p:sldId id="257" r:id="rId3"/>
    <p:sldId id="4954" r:id="rId4"/>
    <p:sldId id="5054" r:id="rId5"/>
    <p:sldId id="2134805745" r:id="rId6"/>
    <p:sldId id="302" r:id="rId7"/>
    <p:sldId id="2134805740" r:id="rId16"/>
    <p:sldId id="5018" r:id="rId17"/>
    <p:sldId id="2134805755" r:id="rId99"/>
    <p:sldId id="2134805739" r:id="rId21"/>
    <p:sldId id="2134805741" r:id="rId20"/>
    <p:sldId id="2134805756" r:id="rId100"/>
    <p:sldId id="5047" r:id="rId23"/>
    <p:sldId id="5048" r:id="rId24"/>
    <p:sldId id="2134805746" r:id="rId25"/>
    <p:sldId id="4971" r:id="rId27"/>
    <p:sldId id="2076137129" r:id="rId28"/>
    <p:sldId id="2076137128" r:id="rId29"/>
    <p:sldId id="4974" r:id="rId31"/>
    <p:sldId id="5042" r:id="rId32"/>
    <p:sldId id="2134805735" r:id="rId33"/>
    <p:sldId id="2134805757" r:id="rId101"/>
    <p:sldId id="2134805758" r:id="rId102"/>
    <p:sldId id="2134805759" r:id="rId103"/>
    <p:sldId id="2134805760" r:id="rId104"/>
    <p:sldId id="2134805794" r:id="rId138"/>
    <p:sldId id="2134805761" r:id="rId105"/>
    <p:sldId id="2134805762" r:id="rId106"/>
    <p:sldId id="2134805763" r:id="rId107"/>
    <p:sldId id="2134805764" r:id="rId108"/>
    <p:sldId id="5043" r:id="rId59"/>
    <p:sldId id="2134805798" r:id="rId142"/>
    <p:sldId id="370" r:id="rId60"/>
    <p:sldId id="4965" r:id="rId61"/>
    <p:sldId id="2134805765" r:id="rId109"/>
    <p:sldId id="5053" r:id="rId64"/>
    <p:sldId id="369" r:id="rId58"/>
    <p:sldId id="2076137132" r:id="rId62"/>
    <p:sldId id="2134805766" r:id="rId110"/>
    <p:sldId id="2134805795" r:id="rId139"/>
    <p:sldId id="2134805767" r:id="rId111"/>
    <p:sldId id="2134805768" r:id="rId112"/>
    <p:sldId id="2134805769" r:id="rId113"/>
    <p:sldId id="2134805733" r:id="rId37"/>
    <p:sldId id="4967" r:id="rId38"/>
    <p:sldId id="4966" r:id="rId39"/>
    <p:sldId id="4976" r:id="rId41"/>
    <p:sldId id="5035" r:id="rId42"/>
    <p:sldId id="2134805770" r:id="rId114"/>
    <p:sldId id="2134805771" r:id="rId115"/>
    <p:sldId id="2134805772" r:id="rId116"/>
    <p:sldId id="2134805773" r:id="rId117"/>
    <p:sldId id="2134805796" r:id="rId140"/>
    <p:sldId id="2134805774" r:id="rId118"/>
    <p:sldId id="2134805775" r:id="rId119"/>
    <p:sldId id="4969" r:id="rId43"/>
    <p:sldId id="2134805776" r:id="rId120"/>
    <p:sldId id="5049" r:id="rId52"/>
    <p:sldId id="5033" r:id="rId53"/>
    <p:sldId id="2134805777" r:id="rId121"/>
    <p:sldId id="2134805778" r:id="rId122"/>
    <p:sldId id="2134805779" r:id="rId123"/>
    <p:sldId id="5020" r:id="rId65"/>
    <p:sldId id="5051" r:id="rId66"/>
    <p:sldId id="2134805780" r:id="rId124"/>
    <p:sldId id="2134805781" r:id="rId125"/>
    <p:sldId id="2134805782" r:id="rId126"/>
    <p:sldId id="2134805783" r:id="rId127"/>
    <p:sldId id="2134805797" r:id="rId141"/>
    <p:sldId id="2134805784" r:id="rId128"/>
    <p:sldId id="2134805785" r:id="rId129"/>
    <p:sldId id="2134805734" r:id="rId34"/>
    <p:sldId id="2134805736" r:id="rId35"/>
    <p:sldId id="4956" r:id="rId46"/>
    <p:sldId id="2134805732" r:id="rId36"/>
    <p:sldId id="2134805786" r:id="rId130"/>
    <p:sldId id="4955" r:id="rId44"/>
    <p:sldId id="4960" r:id="rId49"/>
    <p:sldId id="5050" r:id="rId51"/>
    <p:sldId id="4959" r:id="rId50"/>
    <p:sldId id="2076137130" r:id="rId56"/>
    <p:sldId id="2134805787" r:id="rId131"/>
    <p:sldId id="2134805788" r:id="rId132"/>
    <p:sldId id="2134805789" r:id="rId133"/>
    <p:sldId id="2134805790" r:id="rId134"/>
    <p:sldId id="2134805791" r:id="rId135"/>
    <p:sldId id="4926" r:id="rId69"/>
    <p:sldId id="4928" r:id="rId70"/>
    <p:sldId id="4933" r:id="rId75"/>
    <p:sldId id="4999" r:id="rId91"/>
    <p:sldId id="2134805792" r:id="rId136"/>
    <p:sldId id="2134805793" r:id="rId137"/>
    <p:sldId id="2076137131" r:id="rId22"/>
    <p:sldId id="2134805754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134805745"/>
            <p14:sldId id="302"/>
            <p14:sldId id="2134805729"/>
            <p14:sldId id="2134805730"/>
            <p14:sldId id="2134805731"/>
            <p14:sldId id="2134805749"/>
            <p14:sldId id="2134805750"/>
            <p14:sldId id="2134805751"/>
            <p14:sldId id="2134805752"/>
            <p14:sldId id="2134805753"/>
            <p14:sldId id="2134805740"/>
            <p14:sldId id="5018"/>
            <p14:sldId id="2134805748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  <p14:sldId id="2134805746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347" autoAdjust="0"/>
    <p:restoredTop sz="95256" autoAdjust="0"/>
  </p:normalViewPr>
  <p:slideViewPr>
    <p:cSldViewPr snapToGrid="0" snapToObjects="1">
      <p:cViewPr varScale="1">
        <p:scale>
          <a:sx n="198" d="100"/>
          <a:sy n="198" d="100"/>
        </p:scale>
        <p:origin x="548" y="3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6" Type="http://schemas.openxmlformats.org/officeDocument/2006/relationships/slide" Target="slides/slide44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6" Type="http://schemas.openxmlformats.org/officeDocument/2006/relationships/slide" Target="slides/slide54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2" Type="http://schemas.openxmlformats.org/officeDocument/2006/relationships/notesMaster" Target="notesMasters/notes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97" Type="http://schemas.microsoft.com/office/2016/11/relationships/changesInfo" Target="changesInfos/changesInfo1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Relationship Id="rId126" Type="http://schemas.openxmlformats.org/officeDocument/2006/relationships/slide" Target="slides/slide118.xml"/><Relationship Id="rId127" Type="http://schemas.openxmlformats.org/officeDocument/2006/relationships/slide" Target="slides/slide119.xml"/><Relationship Id="rId128" Type="http://schemas.openxmlformats.org/officeDocument/2006/relationships/slide" Target="slides/slide120.xml"/><Relationship Id="rId129" Type="http://schemas.openxmlformats.org/officeDocument/2006/relationships/slide" Target="slides/slide121.xml"/><Relationship Id="rId130" Type="http://schemas.openxmlformats.org/officeDocument/2006/relationships/slide" Target="slides/slide122.xml"/><Relationship Id="rId131" Type="http://schemas.openxmlformats.org/officeDocument/2006/relationships/slide" Target="slides/slide123.xml"/><Relationship Id="rId132" Type="http://schemas.openxmlformats.org/officeDocument/2006/relationships/slide" Target="slides/slide124.xml"/><Relationship Id="rId133" Type="http://schemas.openxmlformats.org/officeDocument/2006/relationships/slide" Target="slides/slide125.xml"/><Relationship Id="rId134" Type="http://schemas.openxmlformats.org/officeDocument/2006/relationships/slide" Target="slides/slide126.xml"/><Relationship Id="rId135" Type="http://schemas.openxmlformats.org/officeDocument/2006/relationships/slide" Target="slides/slide127.xml"/><Relationship Id="rId136" Type="http://schemas.openxmlformats.org/officeDocument/2006/relationships/slide" Target="slides/slide128.xml"/><Relationship Id="rId137" Type="http://schemas.openxmlformats.org/officeDocument/2006/relationships/slide" Target="slides/slide129.xml"/><Relationship Id="rId138" Type="http://schemas.openxmlformats.org/officeDocument/2006/relationships/slide" Target="slides/slide130.xml"/><Relationship Id="rId139" Type="http://schemas.openxmlformats.org/officeDocument/2006/relationships/slide" Target="slides/slide131.xml"/><Relationship Id="rId140" Type="http://schemas.openxmlformats.org/officeDocument/2006/relationships/slide" Target="slides/slide132.xml"/><Relationship Id="rId141" Type="http://schemas.openxmlformats.org/officeDocument/2006/relationships/slide" Target="slides/slide133.xml"/><Relationship Id="rId142" Type="http://schemas.openxmlformats.org/officeDocument/2006/relationships/slide" Target="slides/slide1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 custT="1"/>
      <dgm:spPr/>
      <dgm:t>
        <a:bodyPr/>
        <a:lstStyle/>
        <a:p>
          <a:r>
            <a:rPr lang="en-US" sz="1800" dirty="0"/>
            <a:t>Course materials: </a:t>
          </a:r>
          <a:r>
            <a:rPr lang="en-US" sz="1800" b="1" dirty="0">
              <a:solidFill>
                <a:srgbClr val="FFFF00"/>
              </a:solidFill>
            </a:rPr>
            <a:t>timw.info/az305</a:t>
          </a:r>
          <a:endParaRPr lang="en-US" sz="1800" dirty="0">
            <a:solidFill>
              <a:srgbClr val="FFFF00"/>
            </a:solidFill>
          </a:endParaRPr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 custT="1"/>
      <dgm:spPr/>
      <dgm:t>
        <a:bodyPr/>
        <a:lstStyle/>
        <a:p>
          <a:r>
            <a:rPr lang="en-US" sz="1800" kern="1200" dirty="0"/>
            <a:t>Contact: </a:t>
          </a:r>
          <a:r>
            <a:rPr lang="en-US" sz="18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2"/>
      <dgm:spPr/>
    </dgm:pt>
    <dgm:pt modelId="{9D30D2F7-4B33-4D42-A652-B3E840684F23}" type="pres">
      <dgm:prSet presAssocID="{2B51ECDE-7F91-41EE-83FF-A5A0B30C64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2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2"/>
      <dgm:spPr/>
    </dgm:pt>
    <dgm:pt modelId="{A756F9DA-770F-4E71-BA6F-6782027AA6E6}" type="pres">
      <dgm:prSet presAssocID="{611853A7-54C7-4654-8593-89A6186AA0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452127"/>
          <a:ext cx="6659451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9327"/>
          <a:ext cx="4661616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Course materials: </a:t>
          </a:r>
          <a:r>
            <a:rPr lang="en-US" sz="1800" b="1" kern="1200" dirty="0">
              <a:solidFill>
                <a:srgbClr val="FFFF00"/>
              </a:solidFill>
            </a:rPr>
            <a:t>timw.info/az305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76203" y="52558"/>
        <a:ext cx="4575154" cy="799138"/>
      </dsp:txXfrm>
    </dsp:sp>
    <dsp:sp modelId="{9551A5F1-CFDA-429B-A533-DA941662AD22}">
      <dsp:nvSpPr>
        <dsp:cNvPr id="0" name=""/>
        <dsp:cNvSpPr/>
      </dsp:nvSpPr>
      <dsp:spPr>
        <a:xfrm>
          <a:off x="0" y="1812928"/>
          <a:ext cx="6659451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1370127"/>
          <a:ext cx="4661616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Contact: </a:t>
          </a:r>
          <a:r>
            <a:rPr lang="en-US" sz="18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sp:txBody>
      <dsp:txXfrm>
        <a:off x="376203" y="1413358"/>
        <a:ext cx="4575154" cy="799138"/>
      </dsp:txXfrm>
    </dsp:sp>
  </dsp:spTree>
</dsp:drawing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Mon, 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gif"/><Relationship Id="rId3" Type="http://schemas.openxmlformats.org/officeDocument/2006/relationships/image" Target="../media/image11.png"/></Relationships>
</file>

<file path=ppt/slideLayouts/_rels/slideLayout1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gif"/><Relationship Id="rId3" Type="http://schemas.openxmlformats.org/officeDocument/2006/relationships/image" Target="../media/image13.png"/></Relationships>
</file>

<file path=ppt/slideLayouts/_rels/slideLayout1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6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g"/><Relationship Id="rId11" Type="http://schemas.openxmlformats.org/officeDocument/2006/relationships/image" Target="../media/image2.png"/></Relationships>
</file>

<file path=ppt/slideMasters/_rels/slideMaster2.xml.rels><?xml version="1.0" encoding="UTF-8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48.xml"/><Relationship Id="rId41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56.xml"/><Relationship Id="rId49" Type="http://schemas.openxmlformats.org/officeDocument/2006/relationships/slideLayout" Target="../slideLayouts/slideLayout57.xml"/><Relationship Id="rId50" Type="http://schemas.openxmlformats.org/officeDocument/2006/relationships/slideLayout" Target="../slideLayouts/slideLayout58.xml"/><Relationship Id="rId51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1.xml"/><Relationship Id="rId54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66.xml"/><Relationship Id="rId59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8.xml"/><Relationship Id="rId61" Type="http://schemas.openxmlformats.org/officeDocument/2006/relationships/theme" Target="../theme/theme2.xml"/><Relationship Id="rId62" Type="http://schemas.openxmlformats.org/officeDocument/2006/relationships/image" Target="../media/image8.png"/><Relationship Id="rId63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eg"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svg"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7.png"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png"/><Relationship Id="rId3" Type="http://schemas.openxmlformats.org/officeDocument/2006/relationships/image" Target="../media/image83.jpeg"/><Relationship Id="rId4" Type="http://schemas.openxmlformats.org/officeDocument/2006/relationships/image" Target="../media/image84.jpeg"/><Relationship Id="rId5" Type="http://schemas.openxmlformats.org/officeDocument/2006/relationships/image" Target="../media/image85.jpeg"/><Relationship Id="rId6" Type="http://schemas.openxmlformats.org/officeDocument/2006/relationships/image" Target="../media/image86.png"/><Relationship Id="rId7" Type="http://schemas.openxmlformats.org/officeDocument/2006/relationships/image" Target="../media/image87.png"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0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Partition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 key: High cardinality, even distribution</a:t>
            </a:r>
          </a:p>
          <a:p>
            <a:r>
              <a:rPr lang="en-US" dirty="0"/>
              <a:t>RU estimation: Size x ops/sec x complexity</a:t>
            </a:r>
          </a:p>
          <a:p>
            <a:pPr lvl="1"/>
            <a:r>
              <a:rPr lang="en-US" dirty="0"/>
              <a:t>Global distribution: Multi-region writes</a:t>
            </a:r>
          </a:p>
          <a:p>
            <a:r>
              <a:rPr lang="en-US" dirty="0"/>
              <a:t>Consistency: Strong to Eventual spectrum</a:t>
            </a:r>
          </a:p>
          <a:p>
            <a:pPr lvl="1"/>
            <a:r>
              <a:rPr lang="en-US" dirty="0"/>
              <a:t>Analytical store: HTAP without ETL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Lake Storage Gen2: Hierarchical namespace</a:t>
            </a:r>
          </a:p>
          <a:p>
            <a:r>
              <a:rPr lang="en-US" dirty="0"/>
              <a:t>Bronze/Silver/Gold zones (medallion architecture)</a:t>
            </a:r>
          </a:p>
          <a:p>
            <a:pPr lvl="1"/>
            <a:r>
              <a:rPr lang="en-US" dirty="0"/>
              <a:t>ACLs for fine-grained access control</a:t>
            </a:r>
          </a:p>
          <a:p>
            <a:r>
              <a:rPr lang="en-US" dirty="0"/>
              <a:t>Integration with Synapse and Databricks</a:t>
            </a:r>
          </a:p>
          <a:p>
            <a:pPr lvl="1"/>
            <a:r>
              <a:rPr lang="en-US" dirty="0"/>
              <a:t>Lifecycle management for cost optimization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Tips - Segment 2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MI vs SQL DB: MI = compatibility, VNet required</a:t>
            </a:r>
          </a:p>
          <a:p>
            <a:r>
              <a:rPr lang="en-US" dirty="0"/>
              <a:t>DTU vs vCore: vCore for hybrid benefit, governance</a:t>
            </a:r>
          </a:p>
          <a:p>
            <a:pPr lvl="1"/>
            <a:r>
              <a:rPr lang="en-US" dirty="0"/>
              <a:t>Cosmos: Strong = highest latency, Session = default</a:t>
            </a:r>
          </a:p>
          <a:p>
            <a:r>
              <a:rPr lang="en-US" dirty="0"/>
              <a:t>Storage: regional outage = GRS, zone failure = ZRS</a:t>
            </a:r>
          </a:p>
          <a:p>
            <a:pPr lvl="1"/>
            <a:r>
              <a:rPr lang="en-US" dirty="0"/>
              <a:t>Partition key: high cardinality, in most queries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solutions for backup and disaster recovery</a:t>
            </a:r>
          </a:p>
          <a:p>
            <a:r>
              <a:rPr lang="en-US" dirty="0"/>
              <a:t>Design for high availability</a:t>
            </a:r>
          </a:p>
          <a:p>
            <a:pPr lvl="1"/>
            <a:r>
              <a:rPr lang="en-US" dirty="0"/>
              <a:t>Recommend recovery solutions meeting RTO/RPO</a:t>
            </a:r>
          </a:p>
          <a:p>
            <a:r>
              <a:rPr lang="en-US" dirty="0"/>
              <a:t>Recommend backup solutions for compute, databases</a:t>
            </a:r>
          </a:p>
          <a:p>
            <a:pPr lvl="1"/>
            <a:r>
              <a:rPr lang="en-US" dirty="0"/>
              <a:t>Recommend HA solutions for all data types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RTO/RPO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RPO (Recovery Point Objective): Acceptable data loss</a:t>
            </a:r>
          </a:p>
          <a:p>
            <a:r>
              <a:rPr lang="en-US" dirty="0"/>
              <a:t>RTO (Recovery Time Objective): Acceptable downtime</a:t>
            </a:r>
          </a:p>
          <a:p>
            <a:pPr lvl="1"/>
            <a:r>
              <a:rPr lang="en-US" dirty="0"/>
              <a:t>Drive design decisions for replication/backup</a:t>
            </a:r>
          </a:p>
          <a:p>
            <a:r>
              <a:rPr lang="en-US" dirty="0"/>
              <a:t>Business requirements to Technical design</a:t>
            </a:r>
          </a:p>
          <a:p>
            <a:pPr lvl="1"/>
            <a:r>
              <a:rPr lang="en-US" dirty="0"/>
              <a:t>Cost increases as RTO/RPO decrease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RTO/RPO Decision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RPO=0: Sync replication (Availability Zones, Always On)</a:t>
            </a:r>
          </a:p>
          <a:p>
            <a:r>
              <a:rPr lang="en-US" dirty="0"/>
              <a:t>RPO&lt;1hr: Continuous replication (ASR, geo-rep)</a:t>
            </a:r>
          </a:p>
          <a:p>
            <a:pPr lvl="1"/>
            <a:r>
              <a:rPr lang="en-US" dirty="0"/>
              <a:t>RTO&lt;1hr: Hot standby, auto-failover groups</a:t>
            </a:r>
          </a:p>
          <a:p>
            <a:r>
              <a:rPr lang="en-US" dirty="0"/>
              <a:t>RTO&lt;4hr: Warm standby, Azure Site Recovery</a:t>
            </a:r>
          </a:p>
          <a:p>
            <a:pPr lvl="1"/>
            <a:r>
              <a:rPr lang="en-US" dirty="0"/>
              <a:t>RTO&lt;24hr: Cold standby, backup restore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Failover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Auto-failover across regions</a:t>
            </a:r>
          </a:p>
          <a:p>
            <a:r>
              <a:rPr lang="en-US" dirty="0"/>
              <a:t>Read-write and read-only endpoints</a:t>
            </a:r>
          </a:p>
          <a:p>
            <a:pPr lvl="1"/>
            <a:r>
              <a:rPr lang="en-US" dirty="0"/>
              <a:t>Grace period for data loss configuration</a:t>
            </a:r>
          </a:p>
          <a:p>
            <a:r>
              <a:rPr lang="en-US" dirty="0"/>
              <a:t>Use listener endpoint, not server name</a:t>
            </a:r>
          </a:p>
          <a:p>
            <a:pPr lvl="1"/>
            <a:r>
              <a:rPr lang="en-US" dirty="0"/>
              <a:t>Application connection string pattern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HA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RA-GRS: Read access to secondary region</a:t>
            </a:r>
          </a:p>
          <a:p>
            <a:r>
              <a:rPr lang="en-US" dirty="0"/>
              <a:t>Customer-managed vs Microsoft-managed failover</a:t>
            </a:r>
          </a:p>
          <a:p>
            <a:pPr lvl="1"/>
            <a:r>
              <a:rPr lang="en-US" dirty="0"/>
              <a:t>Soft delete for accidental deletion recovery</a:t>
            </a:r>
          </a:p>
          <a:p>
            <a:r>
              <a:rPr lang="en-US" dirty="0"/>
              <a:t>Point-in-time restore for blob data</a:t>
            </a:r>
          </a:p>
          <a:p>
            <a:pPr lvl="1"/>
            <a:r>
              <a:rPr lang="en-US" dirty="0"/>
              <a:t>Immutable storage with legal hold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SLA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VM Premium SSD: 99.9%</a:t>
            </a:r>
          </a:p>
          <a:p>
            <a:r>
              <a:rPr lang="en-US" dirty="0"/>
              <a:t>Availability Set: 99.95%</a:t>
            </a:r>
          </a:p>
          <a:p>
            <a:pPr lvl="1"/>
            <a:r>
              <a:rPr lang="en-US" dirty="0"/>
              <a:t>Availability Zones: 99.99%</a:t>
            </a:r>
          </a:p>
          <a:p>
            <a:r>
              <a:rPr lang="en-US" dirty="0"/>
              <a:t>Multiply SLAs for dependent services</a:t>
            </a:r>
          </a:p>
          <a:p>
            <a:pPr lvl="1"/>
            <a:r>
              <a:rPr lang="en-US" dirty="0"/>
              <a:t>Add redundancy to improve composite SLA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Tips - Segment 3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RPO = data loss time, RTO = downtime</a:t>
            </a:r>
          </a:p>
          <a:p>
            <a:r>
              <a:rPr lang="en-US" dirty="0"/>
              <a:t>Avail Sets = rack/power, Zones = datacenter</a:t>
            </a:r>
          </a:p>
          <a:p>
            <a:pPr lvl="1"/>
            <a:r>
              <a:rPr lang="en-US" dirty="0"/>
              <a:t>Backup vault and ASR both use Recovery Services vault</a:t>
            </a:r>
          </a:p>
          <a:p>
            <a:r>
              <a:rPr lang="en-US" dirty="0"/>
              <a:t>SQL failover: use .database.windows.net listener</a:t>
            </a:r>
          </a:p>
          <a:p>
            <a:pPr lvl="1"/>
            <a:r>
              <a:rPr lang="en-US" dirty="0"/>
              <a:t>GRS failover: customer-managed = you initiate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compute solutions</a:t>
            </a:r>
          </a:p>
          <a:p>
            <a:r>
              <a:rPr lang="en-US" dirty="0"/>
              <a:t>Design an application architecture</a:t>
            </a:r>
          </a:p>
          <a:p>
            <a:pPr lvl="1"/>
            <a:r>
              <a:rPr lang="en-US" dirty="0"/>
              <a:t>Recommend messaging and event-driven architecture</a:t>
            </a:r>
          </a:p>
          <a:p>
            <a:r>
              <a:rPr lang="en-US" dirty="0"/>
              <a:t>Recommend solutions for API integration</a:t>
            </a:r>
          </a:p>
          <a:p>
            <a:pPr lvl="1"/>
            <a:r>
              <a:rPr lang="en-US" dirty="0"/>
              <a:t>Recommend caching and configuration solutions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Lift-and-shift, full OS control: VMs + VMSS</a:t>
            </a:r>
          </a:p>
          <a:p>
            <a:r>
              <a:rPr lang="en-US" dirty="0"/>
              <a:t>Microservices, some orchestration: Container Apps</a:t>
            </a:r>
          </a:p>
          <a:p>
            <a:pPr lvl="1"/>
            <a:r>
              <a:rPr lang="en-US" dirty="0"/>
              <a:t>Complex orchestration, K8s expertise: AKS</a:t>
            </a:r>
          </a:p>
          <a:p>
            <a:r>
              <a:rPr lang="en-US" dirty="0"/>
              <a:t>Event-driven, short-lived: Functions Consumption</a:t>
            </a:r>
          </a:p>
          <a:p>
            <a:pPr lvl="1"/>
            <a:r>
              <a:rPr lang="en-US" dirty="0"/>
              <a:t>HPC, batch rendering: Azure Batch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Options Decision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ACI: Simple workloads, batch, sidecar</a:t>
            </a:r>
          </a:p>
          <a:p>
            <a:r>
              <a:rPr lang="en-US" dirty="0"/>
              <a:t>Container Apps: Microservices, Dapr, KEDA scaling</a:t>
            </a:r>
          </a:p>
          <a:p>
            <a:pPr lvl="1"/>
            <a:r>
              <a:rPr lang="en-US" dirty="0"/>
              <a:t>AKS: Full K8s control, complex orchestration</a:t>
            </a:r>
          </a:p>
          <a:p>
            <a:r>
              <a:rPr lang="en-US" dirty="0"/>
              <a:t>Web App for Containers: Simple web apps</a:t>
            </a:r>
          </a:p>
          <a:p>
            <a:pPr lvl="1"/>
            <a:r>
              <a:rPr lang="en-US" dirty="0"/>
              <a:t>Container Apps = simplicity + Dapr, AKS = full control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Apps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Kubernetes-based platform</a:t>
            </a:r>
          </a:p>
          <a:p>
            <a:r>
              <a:rPr lang="en-US" dirty="0"/>
              <a:t>Built-in Dapr integration for microservices</a:t>
            </a:r>
          </a:p>
          <a:p>
            <a:pPr lvl="1"/>
            <a:r>
              <a:rPr lang="en-US" dirty="0"/>
              <a:t>KEDA-based autoscaling (HTTP, queue, custom)</a:t>
            </a:r>
          </a:p>
          <a:p>
            <a:r>
              <a:rPr lang="en-US" dirty="0"/>
              <a:t>Revisions for blue-green deployments</a:t>
            </a:r>
          </a:p>
          <a:p>
            <a:pPr lvl="1"/>
            <a:r>
              <a:rPr lang="en-US" dirty="0"/>
              <a:t>Managed identity and secret management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Consumption: Auto-scale to zero, pay per execution</a:t>
            </a:r>
          </a:p>
          <a:p>
            <a:r>
              <a:rPr lang="en-US" dirty="0"/>
              <a:t>Premium: VNet integration, no cold start</a:t>
            </a:r>
          </a:p>
          <a:p>
            <a:pPr lvl="1"/>
            <a:r>
              <a:rPr lang="en-US" dirty="0"/>
              <a:t>Dedicated: Predictable cost, always warm</a:t>
            </a:r>
          </a:p>
          <a:p>
            <a:r>
              <a:rPr lang="en-US" dirty="0"/>
              <a:t>Durable Functions for stateful workflows</a:t>
            </a:r>
          </a:p>
          <a:p>
            <a:pPr lvl="1"/>
            <a:r>
              <a:rPr lang="en-US" dirty="0"/>
              <a:t>Triggers: HTTP, Timer, Queue, Event Grid, etc.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Decision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Bus Queues: Point-to-point commands</a:t>
            </a:r>
          </a:p>
          <a:p>
            <a:r>
              <a:rPr lang="en-US" dirty="0"/>
              <a:t>Service Bus Topics: Pub/sub with filtering</a:t>
            </a:r>
          </a:p>
          <a:p>
            <a:pPr lvl="1"/>
            <a:r>
              <a:rPr lang="en-US" dirty="0"/>
              <a:t>Event Hubs: High-throughput streaming, telemetry</a:t>
            </a:r>
          </a:p>
          <a:p>
            <a:r>
              <a:rPr lang="en-US" dirty="0"/>
              <a:t>Event Grid: Reactive event routing, webhooks</a:t>
            </a:r>
          </a:p>
          <a:p>
            <a:pPr lvl="1"/>
            <a:r>
              <a:rPr lang="en-US" dirty="0"/>
              <a:t>Service Bus = transactions, Event Grid = events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Consumption tier: Serverless, pay-per-call</a:t>
            </a:r>
          </a:p>
          <a:p>
            <a:r>
              <a:rPr lang="en-US" dirty="0"/>
              <a:t>Developer/Standard/Premium: Dedicated capacity</a:t>
            </a:r>
          </a:p>
          <a:p>
            <a:pPr lvl="1"/>
            <a:r>
              <a:rPr lang="en-US" dirty="0"/>
              <a:t>Policies: JWT validation, rate limiting, caching</a:t>
            </a:r>
          </a:p>
          <a:p>
            <a:r>
              <a:rPr lang="en-US" dirty="0"/>
              <a:t>Developer portal for API documentation</a:t>
            </a:r>
          </a:p>
          <a:p>
            <a:pPr lvl="1"/>
            <a:r>
              <a:rPr lang="en-US" dirty="0"/>
              <a:t>VNet integration with Premium tier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Cache for Redis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Cache-aside pattern implementation</a:t>
            </a:r>
          </a:p>
          <a:p>
            <a:r>
              <a:rPr lang="en-US" dirty="0"/>
              <a:t>Clustering for &gt;53GB and horizontal scaling</a:t>
            </a:r>
          </a:p>
          <a:p>
            <a:pPr lvl="1"/>
            <a:r>
              <a:rPr lang="en-US" dirty="0"/>
              <a:t>Geo-replication for DR</a:t>
            </a:r>
          </a:p>
          <a:p>
            <a:r>
              <a:rPr lang="en-US" dirty="0"/>
              <a:t>Data persistence options</a:t>
            </a:r>
          </a:p>
          <a:p>
            <a:pPr lvl="1"/>
            <a:r>
              <a:rPr lang="en-US" dirty="0"/>
              <a:t>Connection resiliency patterns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configuration management</a:t>
            </a:r>
          </a:p>
          <a:p>
            <a:r>
              <a:rPr lang="en-US" dirty="0"/>
              <a:t>Feature flags for controlled rollouts</a:t>
            </a:r>
          </a:p>
          <a:p>
            <a:pPr lvl="1"/>
            <a:r>
              <a:rPr lang="en-US" dirty="0"/>
              <a:t>Key Vault references for secrets</a:t>
            </a:r>
          </a:p>
          <a:p>
            <a:r>
              <a:rPr lang="en-US" dirty="0"/>
              <a:t>Labels for environment separation</a:t>
            </a:r>
          </a:p>
          <a:p>
            <a:pPr lvl="1"/>
            <a:r>
              <a:rPr lang="en-US" dirty="0"/>
              <a:t>Configuration refresh with sentinel keys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Tips - Segment 4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Apps vs AKS: Apps = simple, AKS = control</a:t>
            </a:r>
          </a:p>
          <a:p>
            <a:r>
              <a:rPr lang="en-US" dirty="0"/>
              <a:t>Functions: Consumption = auto-scale, Premium = VNet</a:t>
            </a:r>
          </a:p>
          <a:p>
            <a:pPr lvl="1"/>
            <a:r>
              <a:rPr lang="en-US" dirty="0"/>
              <a:t>Service Bus = commands, Event Grid = events</a:t>
            </a:r>
          </a:p>
          <a:p>
            <a:r>
              <a:rPr lang="en-US" dirty="0"/>
              <a:t>Event Hubs partitions: cannot increase after creation</a:t>
            </a:r>
          </a:p>
          <a:p>
            <a:pPr lvl="1"/>
            <a:r>
              <a:rPr lang="en-US" dirty="0"/>
              <a:t>Redis clustering: required for &gt;53GB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network solutions</a:t>
            </a:r>
          </a:p>
          <a:p>
            <a:r>
              <a:rPr lang="en-US" dirty="0"/>
              <a:t>Design migrations using Cloud Adoption Framework</a:t>
            </a:r>
          </a:p>
          <a:p>
            <a:pPr lvl="1"/>
            <a:r>
              <a:rPr lang="en-US" dirty="0"/>
              <a:t>Recommend connectivity solutions</a:t>
            </a:r>
          </a:p>
          <a:p>
            <a:r>
              <a:rPr lang="en-US" dirty="0"/>
              <a:t>Recommend load-balancing and routing solutions</a:t>
            </a:r>
          </a:p>
          <a:p>
            <a:pPr lvl="1"/>
            <a:r>
              <a:rPr lang="en-US" dirty="0"/>
              <a:t>Recommend solutions for migrating databases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Topology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Hub-Spoke: Central hub VNet with peered spokes</a:t>
            </a:r>
          </a:p>
          <a:p>
            <a:r>
              <a:rPr lang="en-US" dirty="0"/>
              <a:t>Virtual WAN: Managed hub for &gt;10 spokes, SD-WAN</a:t>
            </a:r>
          </a:p>
          <a:p>
            <a:pPr lvl="1"/>
            <a:r>
              <a:rPr lang="en-US" dirty="0"/>
              <a:t>Network Virtual Appliances for advanced routing</a:t>
            </a:r>
          </a:p>
          <a:p>
            <a:r>
              <a:rPr lang="en-US" dirty="0"/>
              <a:t>User-defined routes for forced tunneling</a:t>
            </a:r>
          </a:p>
          <a:p>
            <a:pPr lvl="1"/>
            <a:r>
              <a:rPr lang="en-US" dirty="0"/>
              <a:t>Azure Firewall for centralized security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Decision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NSG: L4 stateful filtering, distributed</a:t>
            </a:r>
          </a:p>
          <a:p>
            <a:r>
              <a:rPr lang="en-US" dirty="0"/>
              <a:t>Azure Firewall: Centralized, FQDN filtering, L7</a:t>
            </a:r>
          </a:p>
          <a:p>
            <a:pPr lvl="1"/>
            <a:r>
              <a:rPr lang="en-US" dirty="0"/>
              <a:t>App Gateway WAF: Web application protection</a:t>
            </a:r>
          </a:p>
          <a:p>
            <a:r>
              <a:rPr lang="en-US" dirty="0"/>
              <a:t>Front Door WAF: Global edge protection</a:t>
            </a:r>
          </a:p>
          <a:p>
            <a:pPr lvl="1"/>
            <a:r>
              <a:rPr lang="en-US" dirty="0"/>
              <a:t>ASG: Microsegmentation for application tiers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 Migration Phases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Strategy: Define business outcomes</a:t>
            </a:r>
          </a:p>
          <a:p>
            <a:r>
              <a:rPr lang="en-US" dirty="0"/>
              <a:t>Plan: Rationalize digital estate</a:t>
            </a:r>
          </a:p>
          <a:p>
            <a:pPr lvl="1"/>
            <a:r>
              <a:rPr lang="en-US" dirty="0"/>
              <a:t>Ready: Create landing zones</a:t>
            </a:r>
          </a:p>
          <a:p>
            <a:r>
              <a:rPr lang="en-US" dirty="0"/>
              <a:t>Migrate: Assess, deploy, release</a:t>
            </a:r>
          </a:p>
          <a:p>
            <a:pPr lvl="1"/>
            <a:r>
              <a:rPr lang="en-US" dirty="0"/>
              <a:t>Innovate and Govern: Optimize and secure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Tips - Segment 5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Hub-spoke vs vWAN: vWAN for &gt;10 spokes, SD-WAN</a:t>
            </a:r>
          </a:p>
          <a:p>
            <a:r>
              <a:rPr lang="en-US" dirty="0"/>
              <a:t>ExpressRoute = private, VPN = over internet</a:t>
            </a:r>
          </a:p>
          <a:p>
            <a:pPr lvl="1"/>
            <a:r>
              <a:rPr lang="en-US" dirty="0"/>
              <a:t>Private Link = private IP, Service Endpoints = route</a:t>
            </a:r>
          </a:p>
          <a:p>
            <a:r>
              <a:rPr lang="en-US" dirty="0"/>
              <a:t>Azure Firewall = central, NSG = distributed</a:t>
            </a:r>
          </a:p>
          <a:p>
            <a:pPr lvl="1"/>
            <a:r>
              <a:rPr lang="en-US" dirty="0"/>
              <a:t>Front Door = CDN+WAF, Traffic Manager = DNS only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Cross-Cutting Themes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Well-Architected Framework: 5 pillars</a:t>
            </a:r>
          </a:p>
          <a:p>
            <a:r>
              <a:rPr lang="en-US" dirty="0"/>
              <a:t>Reliability, Security, Cost Optimization</a:t>
            </a:r>
          </a:p>
          <a:p>
            <a:pPr lvl="1"/>
            <a:r>
              <a:rPr lang="en-US" dirty="0"/>
              <a:t>Operational Excellence, Performance Efficiency</a:t>
            </a:r>
          </a:p>
          <a:p>
            <a:r>
              <a:rPr lang="en-US" dirty="0"/>
              <a:t>Apply to every design decision</a:t>
            </a:r>
          </a:p>
          <a:p>
            <a:pPr lvl="1"/>
            <a:r>
              <a:rPr lang="en-US" dirty="0"/>
              <a:t>Exam expects WAF reasoning in answers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Trust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Verify explicitly: Authentication everywhere</a:t>
            </a:r>
          </a:p>
          <a:p>
            <a:r>
              <a:rPr lang="en-US" dirty="0"/>
              <a:t>Use least privilege: Scoped RBAC</a:t>
            </a:r>
          </a:p>
          <a:p>
            <a:pPr lvl="1"/>
            <a:r>
              <a:rPr lang="en-US" dirty="0"/>
              <a:t>Assume breach: Network segmentation</a:t>
            </a:r>
          </a:p>
          <a:p>
            <a:r>
              <a:rPr lang="en-US" dirty="0"/>
              <a:t>Encrypt data in transit and at rest</a:t>
            </a:r>
          </a:p>
          <a:p>
            <a:pPr lvl="1"/>
            <a:r>
              <a:rPr lang="en-US" dirty="0"/>
              <a:t>Monitor and audit everything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System-assigned: Tied to resource lifecycle</a:t>
            </a:r>
          </a:p>
          <a:p>
            <a:r>
              <a:rPr lang="en-US" dirty="0"/>
              <a:t>User-assigned: Independent lifecycle, shareable</a:t>
            </a:r>
          </a:p>
          <a:p>
            <a:pPr lvl="1"/>
            <a:r>
              <a:rPr lang="en-US" dirty="0"/>
              <a:t>No secrets to manage or rotate</a:t>
            </a:r>
          </a:p>
          <a:p>
            <a:r>
              <a:rPr lang="en-US" dirty="0"/>
              <a:t>Works with Key Vault, Storage, SQL, Service Bus</a:t>
            </a:r>
          </a:p>
          <a:p>
            <a:pPr lvl="1"/>
            <a:r>
              <a:rPr lang="en-US" dirty="0"/>
              <a:t>Always prefer over service principals with secrets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Post-Course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Assessment: aka.ms/az305practice</a:t>
            </a:r>
          </a:p>
          <a:p>
            <a:r>
              <a:rPr lang="en-US" dirty="0"/>
              <a:t>Exam Sandbox: aka.ms/examdemo</a:t>
            </a:r>
          </a:p>
          <a:p>
            <a:pPr lvl="1"/>
            <a:r>
              <a:rPr lang="en-US" dirty="0"/>
              <a:t>Azure Architecture Center</a:t>
            </a:r>
          </a:p>
          <a:p>
            <a:r>
              <a:rPr lang="en-US" dirty="0"/>
              <a:t>Well-Architected Framework</a:t>
            </a:r>
          </a:p>
          <a:p>
            <a:pPr lvl="1"/>
            <a:r>
              <a:rPr lang="en-US" dirty="0"/>
              <a:t>Cloud Adoption Framework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this course's companion repo</a:t>
            </a:r>
          </a:p>
          <a:p>
            <a:r>
              <a:rPr lang="en-US" dirty="0"/>
              <a:t>Practice with Azure free tier or sandbox</a:t>
            </a:r>
          </a:p>
          <a:p>
            <a:pPr lvl="1"/>
            <a:r>
              <a:rPr lang="en-US" dirty="0"/>
              <a:t>Take the official practice assessment</a:t>
            </a:r>
          </a:p>
          <a:p>
            <a:r>
              <a:rPr lang="en-US" dirty="0"/>
              <a:t>Schedule your exam within 2 weeks</a:t>
            </a:r>
          </a:p>
          <a:p>
            <a:pPr lvl="1"/>
            <a:r>
              <a:rPr lang="en-US" dirty="0"/>
              <a:t>Good luck on your certification journey!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0.xml><?xml version="1.0" encoding="utf-8"?>
<ns0:sld xmlns:ns0="http://schemas.openxmlformats.org/presentationml/2006/main" xmlns:ns1="http://schemas.openxmlformats.org/drawingml/2006/main" xmlns:ns2="http://schemas.microsoft.com/office/drawing/2014/main" xmlns:ns3="http://schemas.openxmlformats.org/officeDocument/2006/relationships">
  <ns0:cSld>
    <ns0:spTree>
      <ns0:nvGrpSpPr>
        <ns0:cNvPr id="1" name=""/>
        <ns0:cNvGrpSpPr/>
        <ns0:nvPr/>
      </ns0:nvGrpSpPr>
      <ns0:grpSpPr/>
      <ns0:sp>
        <ns0:nvSpPr>
          <ns0:cNvPr id="2" name="Title 1">
            <ns1:extLst>
              <ns1:ext uri="{FF2B5EF4-FFF2-40B4-BE49-F238E27FC236}">
                <ns2:creationId id="{B1761120-E34F-4545-B208-F7C8AD694F0E}"/>
              </ns1:ext>
            </ns1:extLst>
          </ns0:cNvPr>
          <ns0:cNvSpPr>
            <ns1:spLocks noGrp="1"/>
          </ns0:cNvSpPr>
          <ns0:nvPr>
            <ns0:ph type="title"/>
          </ns0:nvPr>
        </ns0:nvSpPr>
        <ns0:spPr/>
        <ns0:txBody>
          <ns1:bodyPr/>
          <ns1:lstStyle/>
          <ns1:p>
            <ns1:r>
              <ns1:rPr lang="en-US" dirty="0"/>
              <ns1:t> </ns1:t>
            </ns1:r>
          </ns1:p>
        </ns0:txBody>
      </ns0:sp>
      <ns0:sp>
        <ns0:nvSpPr>
          <ns0:cNvPr id="7" name="Rectangle 6">
            <ns1:extLst>
              <ns1:ext uri="{FF2B5EF4-FFF2-40B4-BE49-F238E27FC236}">
                <ns2:creationId id="{7C30ADE8-5344-4383-B36B-B9458A149C4F}"/>
              </ns1:ext>
            </ns1:extLst>
          </ns0:cNvPr>
          <ns0:cNvSpPr/>
          <ns0:nvPr/>
        </ns0:nvSpPr>
        <ns0:spPr>
          <ns1:xfrm>
            <ns1:off x="-1" y="196815"/>
            <ns1:ext cx="9050215" cy="523220"/>
          </ns1:xfrm>
          <ns1:prstGeom prst="rect">
            <ns1:avLst/>
          </ns1:prstGeom>
        </ns0:spPr>
        <ns0:txBody>
          <ns1:bodyPr wrap="square">
            <ns1:spAutoFit/>
          </ns1:bodyPr>
          <ns1:lstStyle/>
          <ns1:p>
            <ns1:pPr algn="ctr"/>
            <ns1:r>
              <ns1:rPr lang="en-US" sz="2800" dirty="0">
                <ns1:latin typeface="Tahoma" panose="020B0604030504040204" pitchFamily="34" charset="0"/>
                <ns1:ea typeface="Tahoma" panose="020B0604030504040204" pitchFamily="34" charset="0"/>
                <ns1:cs typeface="Tahoma" panose="020B0604030504040204" pitchFamily="34" charset="0"/>
              </ns1:rPr>
              <ns1:t>Segment 2: Data Storage Solutions</ns1:t>
            </ns1:r>
            <ns1:endParaRPr lang="en-US" sz="2800" dirty="0"/>
          </ns1:p>
        </ns0:txBody>
      </ns0:sp>
      <ns0:pic>
        <ns0:nvPicPr>
          <ns0:cNvPr id="4" name="Picture 3">
            <ns1:extLst>
              <ns1:ext uri="{FF2B5EF4-FFF2-40B4-BE49-F238E27FC236}">
                <ns2:creationId id="{25723CF9-2CCD-41E1-8C9E-8DCBB630D728}"/>
              </ns1:ext>
            </ns1:extLst>
          </ns0:cNvPr>
          <ns0:cNvPicPr>
            <ns1:picLocks noChangeAspect="1"/>
          </ns0:cNvPicPr>
          <ns0:nvPr/>
        </ns0:nvPicPr>
        <ns0:blipFill>
          <ns1:blip ns3:embed="rId2"/>
          <ns1:stretch>
            <ns1:fillRect/>
          </ns1:stretch>
        </ns0:blipFill>
        <ns0:spPr>
          <ns1:xfrm>
            <ns1:off x="1218945" y="756772"/>
            <ns1:ext cx="6706110" cy="4390905"/>
          </ns1:xfrm>
          <ns1:prstGeom prst="rect">
            <ns1:avLst/>
          </ns1:prstGeom>
        </ns0:spPr>
      </ns0:pic>
    </ns0:spTree>
  </ns0:cSld>
  <ns0:clrMapOvr>
    <ns1:masterClrMapping/>
  </ns0:clrMapOvr>
</ns0:sld>
</file>

<file path=ppt/slides/slide131.xml><?xml version="1.0" encoding="utf-8"?>
<ns0:sld xmlns:ns0="http://schemas.openxmlformats.org/presentationml/2006/main" xmlns:ns1="http://schemas.openxmlformats.org/drawingml/2006/main" xmlns:ns2="http://schemas.microsoft.com/office/drawing/2014/main" xmlns:ns3="http://schemas.openxmlformats.org/officeDocument/2006/relationships">
  <ns0:cSld>
    <ns0:spTree>
      <ns0:nvGrpSpPr>
        <ns0:cNvPr id="1" name=""/>
        <ns0:cNvGrpSpPr/>
        <ns0:nvPr/>
      </ns0:nvGrpSpPr>
      <ns0:grpSpPr/>
      <ns0:sp>
        <ns0:nvSpPr>
          <ns0:cNvPr id="2" name="Title 1">
            <ns1:extLst>
              <ns1:ext uri="{FF2B5EF4-FFF2-40B4-BE49-F238E27FC236}">
                <ns2:creationId id="{B1761120-E34F-4545-B208-F7C8AD694F0E}"/>
              </ns1:ext>
            </ns1:extLst>
          </ns0:cNvPr>
          <ns0:cNvSpPr>
            <ns1:spLocks noGrp="1"/>
          </ns0:cNvSpPr>
          <ns0:nvPr>
            <ns0:ph type="title"/>
          </ns0:nvPr>
        </ns0:nvSpPr>
        <ns0:spPr/>
        <ns0:txBody>
          <ns1:bodyPr/>
          <ns1:lstStyle/>
          <ns1:p>
            <ns1:r>
              <ns1:rPr lang="en-US" dirty="0"/>
              <ns1:t> </ns1:t>
            </ns1:r>
          </ns1:p>
        </ns0:txBody>
      </ns0:sp>
      <ns0:sp>
        <ns0:nvSpPr>
          <ns0:cNvPr id="7" name="Rectangle 6">
            <ns1:extLst>
              <ns1:ext uri="{FF2B5EF4-FFF2-40B4-BE49-F238E27FC236}">
                <ns2:creationId id="{7C30ADE8-5344-4383-B36B-B9458A149C4F}"/>
              </ns1:ext>
            </ns1:extLst>
          </ns0:cNvPr>
          <ns0:cNvSpPr/>
          <ns0:nvPr/>
        </ns0:nvSpPr>
        <ns0:spPr>
          <ns1:xfrm>
            <ns1:off x="-1" y="196815"/>
            <ns1:ext cx="9050215" cy="523220"/>
          </ns1:xfrm>
          <ns1:prstGeom prst="rect">
            <ns1:avLst/>
          </ns1:prstGeom>
        </ns0:spPr>
        <ns0:txBody>
          <ns1:bodyPr wrap="square">
            <ns1:spAutoFit/>
          </ns1:bodyPr>
          <ns1:lstStyle/>
          <ns1:p>
            <ns1:pPr algn="ctr"/>
            <ns1:r>
              <ns1:rPr lang="en-US" sz="2800" dirty="0">
                <ns1:latin typeface="Tahoma" panose="020B0604030504040204" pitchFamily="34" charset="0"/>
                <ns1:ea typeface="Tahoma" panose="020B0604030504040204" pitchFamily="34" charset="0"/>
                <ns1:cs typeface="Tahoma" panose="020B0604030504040204" pitchFamily="34" charset="0"/>
              </ns1:rPr>
              <ns1:t>Segment 3: Business Continuity &amp; HA</ns1:t>
            </ns1:r>
            <ns1:endParaRPr lang="en-US" sz="2800" dirty="0"/>
          </ns1:p>
        </ns0:txBody>
      </ns0:sp>
      <ns0:pic>
        <ns0:nvPicPr>
          <ns0:cNvPr id="4" name="Picture 3">
            <ns1:extLst>
              <ns1:ext uri="{FF2B5EF4-FFF2-40B4-BE49-F238E27FC236}">
                <ns2:creationId id="{25723CF9-2CCD-41E1-8C9E-8DCBB630D728}"/>
              </ns1:ext>
            </ns1:extLst>
          </ns0:cNvPr>
          <ns0:cNvPicPr>
            <ns1:picLocks noChangeAspect="1"/>
          </ns0:cNvPicPr>
          <ns0:nvPr/>
        </ns0:nvPicPr>
        <ns0:blipFill>
          <ns1:blip ns3:embed="rId2"/>
          <ns1:stretch>
            <ns1:fillRect/>
          </ns1:stretch>
        </ns0:blipFill>
        <ns0:spPr>
          <ns1:xfrm>
            <ns1:off x="1218945" y="756772"/>
            <ns1:ext cx="6706110" cy="4390905"/>
          </ns1:xfrm>
          <ns1:prstGeom prst="rect">
            <ns1:avLst/>
          </ns1:prstGeom>
        </ns0:spPr>
      </ns0:pic>
    </ns0:spTree>
  </ns0:cSld>
  <ns0:clrMapOvr>
    <ns1:masterClrMapping/>
  </ns0:clrMapOvr>
</ns0:sld>
</file>

<file path=ppt/slides/slide132.xml><?xml version="1.0" encoding="utf-8"?>
<ns0:sld xmlns:ns0="http://schemas.openxmlformats.org/presentationml/2006/main" xmlns:ns1="http://schemas.openxmlformats.org/drawingml/2006/main" xmlns:ns2="http://schemas.microsoft.com/office/drawing/2014/main" xmlns:ns3="http://schemas.openxmlformats.org/officeDocument/2006/relationships">
  <ns0:cSld>
    <ns0:spTree>
      <ns0:nvGrpSpPr>
        <ns0:cNvPr id="1" name=""/>
        <ns0:cNvGrpSpPr/>
        <ns0:nvPr/>
      </ns0:nvGrpSpPr>
      <ns0:grpSpPr/>
      <ns0:sp>
        <ns0:nvSpPr>
          <ns0:cNvPr id="2" name="Title 1">
            <ns1:extLst>
              <ns1:ext uri="{FF2B5EF4-FFF2-40B4-BE49-F238E27FC236}">
                <ns2:creationId id="{B1761120-E34F-4545-B208-F7C8AD694F0E}"/>
              </ns1:ext>
            </ns1:extLst>
          </ns0:cNvPr>
          <ns0:cNvSpPr>
            <ns1:spLocks noGrp="1"/>
          </ns0:cNvSpPr>
          <ns0:nvPr>
            <ns0:ph type="title"/>
          </ns0:nvPr>
        </ns0:nvSpPr>
        <ns0:spPr/>
        <ns0:txBody>
          <ns1:bodyPr/>
          <ns1:lstStyle/>
          <ns1:p>
            <ns1:r>
              <ns1:rPr lang="en-US" dirty="0"/>
              <ns1:t> </ns1:t>
            </ns1:r>
          </ns1:p>
        </ns0:txBody>
      </ns0:sp>
      <ns0:sp>
        <ns0:nvSpPr>
          <ns0:cNvPr id="7" name="Rectangle 6">
            <ns1:extLst>
              <ns1:ext uri="{FF2B5EF4-FFF2-40B4-BE49-F238E27FC236}">
                <ns2:creationId id="{7C30ADE8-5344-4383-B36B-B9458A149C4F}"/>
              </ns1:ext>
            </ns1:extLst>
          </ns0:cNvPr>
          <ns0:cNvSpPr/>
          <ns0:nvPr/>
        </ns0:nvSpPr>
        <ns0:spPr>
          <ns1:xfrm>
            <ns1:off x="-1" y="196815"/>
            <ns1:ext cx="9050215" cy="523220"/>
          </ns1:xfrm>
          <ns1:prstGeom prst="rect">
            <ns1:avLst/>
          </ns1:prstGeom>
        </ns0:spPr>
        <ns0:txBody>
          <ns1:bodyPr wrap="square">
            <ns1:spAutoFit/>
          </ns1:bodyPr>
          <ns1:lstStyle/>
          <ns1:p>
            <ns1:pPr algn="ctr"/>
            <ns1:r>
              <ns1:rPr lang="en-US" sz="2800" dirty="0">
                <ns1:latin typeface="Tahoma" panose="020B0604030504040204" pitchFamily="34" charset="0"/>
                <ns1:ea typeface="Tahoma" panose="020B0604030504040204" pitchFamily="34" charset="0"/>
                <ns1:cs typeface="Tahoma" panose="020B0604030504040204" pitchFamily="34" charset="0"/>
              </ns1:rPr>
              <ns1:t>Segment 4: Compute &amp; App Architecture</ns1:t>
            </ns1:r>
            <ns1:endParaRPr lang="en-US" sz="2800" dirty="0"/>
          </ns1:p>
        </ns0:txBody>
      </ns0:sp>
      <ns0:pic>
        <ns0:nvPicPr>
          <ns0:cNvPr id="4" name="Picture 3">
            <ns1:extLst>
              <ns1:ext uri="{FF2B5EF4-FFF2-40B4-BE49-F238E27FC236}">
                <ns2:creationId id="{25723CF9-2CCD-41E1-8C9E-8DCBB630D728}"/>
              </ns1:ext>
            </ns1:extLst>
          </ns0:cNvPr>
          <ns0:cNvPicPr>
            <ns1:picLocks noChangeAspect="1"/>
          </ns0:cNvPicPr>
          <ns0:nvPr/>
        </ns0:nvPicPr>
        <ns0:blipFill>
          <ns1:blip ns3:embed="rId2"/>
          <ns1:stretch>
            <ns1:fillRect/>
          </ns1:stretch>
        </ns0:blipFill>
        <ns0:spPr>
          <ns1:xfrm>
            <ns1:off x="1218945" y="756772"/>
            <ns1:ext cx="6706110" cy="4390905"/>
          </ns1:xfrm>
          <ns1:prstGeom prst="rect">
            <ns1:avLst/>
          </ns1:prstGeom>
        </ns0:spPr>
      </ns0:pic>
    </ns0:spTree>
  </ns0:cSld>
  <ns0:clrMapOvr>
    <ns1:masterClrMapping/>
  </ns0:clrMapOvr>
</ns0:sld>
</file>

<file path=ppt/slides/slide133.xml><?xml version="1.0" encoding="utf-8"?>
<ns0:sld xmlns:ns0="http://schemas.openxmlformats.org/presentationml/2006/main" xmlns:ns1="http://schemas.openxmlformats.org/drawingml/2006/main" xmlns:ns2="http://schemas.microsoft.com/office/drawing/2014/main" xmlns:ns3="http://schemas.openxmlformats.org/officeDocument/2006/relationships">
  <ns0:cSld>
    <ns0:spTree>
      <ns0:nvGrpSpPr>
        <ns0:cNvPr id="1" name=""/>
        <ns0:cNvGrpSpPr/>
        <ns0:nvPr/>
      </ns0:nvGrpSpPr>
      <ns0:grpSpPr/>
      <ns0:sp>
        <ns0:nvSpPr>
          <ns0:cNvPr id="2" name="Title 1">
            <ns1:extLst>
              <ns1:ext uri="{FF2B5EF4-FFF2-40B4-BE49-F238E27FC236}">
                <ns2:creationId id="{B1761120-E34F-4545-B208-F7C8AD694F0E}"/>
              </ns1:ext>
            </ns1:extLst>
          </ns0:cNvPr>
          <ns0:cNvSpPr>
            <ns1:spLocks noGrp="1"/>
          </ns0:cNvSpPr>
          <ns0:nvPr>
            <ns0:ph type="title"/>
          </ns0:nvPr>
        </ns0:nvSpPr>
        <ns0:spPr/>
        <ns0:txBody>
          <ns1:bodyPr/>
          <ns1:lstStyle/>
          <ns1:p>
            <ns1:r>
              <ns1:rPr lang="en-US" dirty="0"/>
              <ns1:t> </ns1:t>
            </ns1:r>
          </ns1:p>
        </ns0:txBody>
      </ns0:sp>
      <ns0:sp>
        <ns0:nvSpPr>
          <ns0:cNvPr id="7" name="Rectangle 6">
            <ns1:extLst>
              <ns1:ext uri="{FF2B5EF4-FFF2-40B4-BE49-F238E27FC236}">
                <ns2:creationId id="{7C30ADE8-5344-4383-B36B-B9458A149C4F}"/>
              </ns1:ext>
            </ns1:extLst>
          </ns0:cNvPr>
          <ns0:cNvSpPr/>
          <ns0:nvPr/>
        </ns0:nvSpPr>
        <ns0:spPr>
          <ns1:xfrm>
            <ns1:off x="-1" y="196815"/>
            <ns1:ext cx="9050215" cy="523220"/>
          </ns1:xfrm>
          <ns1:prstGeom prst="rect">
            <ns1:avLst/>
          </ns1:prstGeom>
        </ns0:spPr>
        <ns0:txBody>
          <ns1:bodyPr wrap="square">
            <ns1:spAutoFit/>
          </ns1:bodyPr>
          <ns1:lstStyle/>
          <ns1:p>
            <ns1:pPr algn="ctr"/>
            <ns1:r>
              <ns1:rPr lang="en-US" sz="2800" dirty="0">
                <ns1:latin typeface="Tahoma" panose="020B0604030504040204" pitchFamily="34" charset="0"/>
                <ns1:ea typeface="Tahoma" panose="020B0604030504040204" pitchFamily="34" charset="0"/>
                <ns1:cs typeface="Tahoma" panose="020B0604030504040204" pitchFamily="34" charset="0"/>
              </ns1:rPr>
              <ns1:t>Segment 5: Networking &amp; Migrations</ns1:t>
            </ns1:r>
            <ns1:endParaRPr lang="en-US" sz="2800" dirty="0"/>
          </ns1:p>
        </ns0:txBody>
      </ns0:sp>
      <ns0:pic>
        <ns0:nvPicPr>
          <ns0:cNvPr id="4" name="Picture 3">
            <ns1:extLst>
              <ns1:ext uri="{FF2B5EF4-FFF2-40B4-BE49-F238E27FC236}">
                <ns2:creationId id="{25723CF9-2CCD-41E1-8C9E-8DCBB630D728}"/>
              </ns1:ext>
            </ns1:extLst>
          </ns0:cNvPr>
          <ns0:cNvPicPr>
            <ns1:picLocks noChangeAspect="1"/>
          </ns0:cNvPicPr>
          <ns0:nvPr/>
        </ns0:nvPicPr>
        <ns0:blipFill>
          <ns1:blip ns3:embed="rId2"/>
          <ns1:stretch>
            <ns1:fillRect/>
          </ns1:stretch>
        </ns0:blipFill>
        <ns0:spPr>
          <ns1:xfrm>
            <ns1:off x="1218945" y="756772"/>
            <ns1:ext cx="6706110" cy="4390905"/>
          </ns1:xfrm>
          <ns1:prstGeom prst="rect">
            <ns1:avLst/>
          </ns1:prstGeom>
        </ns0:spPr>
      </ns0:pic>
    </ns0:spTree>
  </ns0:cSld>
  <ns0:clrMapOvr>
    <ns1:masterClrMapping/>
  </ns0:clrMapOvr>
</ns0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8.xml><?xml version="1.0" encoding="utf-8"?>
<ns0:sld xmlns:ns0="http://schemas.openxmlformats.org/presentationml/2006/main" xmlns:ns1="http://schemas.openxmlformats.org/drawingml/2006/main" xmlns:ns2="http://schemas.microsoft.com/office/drawing/2014/main" xmlns:ns3="http://schemas.openxmlformats.org/officeDocument/2006/relationships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" name="Title 1">
            <ns1:extLst>
              <ns1:ext uri="{FF2B5EF4-FFF2-40B4-BE49-F238E27FC236}">
                <ns2:creationId id="{B1761120-E34F-4545-B208-F7C8AD694F0E}"/>
              </ns1:ext>
            </ns1:extLst>
          </ns0:cNvPr>
          <ns0:cNvSpPr>
            <ns1:spLocks noGrp="1"/>
          </ns0:cNvSpPr>
          <ns0:nvPr>
            <ns0:ph type="title"/>
          </ns0:nvPr>
        </ns0:nvSpPr>
        <ns0:spPr/>
        <ns0:txBody>
          <ns1:bodyPr/>
          <ns1:lstStyle/>
          <ns1:p>
            <ns1:r>
              <ns1:rPr lang="en-US" dirty="0"/>
              <ns1:t> </ns1:t>
            </ns1:r>
          </ns1:p>
        </ns0:txBody>
      </ns0:sp>
      <ns0:sp>
        <ns0:nvSpPr>
          <ns0:cNvPr id="7" name="Rectangle 6">
            <ns1:extLst>
              <ns1:ext uri="{FF2B5EF4-FFF2-40B4-BE49-F238E27FC236}">
                <ns2:creationId id="{7C30ADE8-5344-4383-B36B-B9458A149C4F}"/>
              </ns1:ext>
            </ns1:extLst>
          </ns0:cNvPr>
          <ns0:cNvSpPr/>
          <ns0:nvPr/>
        </ns0:nvSpPr>
        <ns0:spPr>
          <ns1:xfrm>
            <ns1:off x="-1" y="196815"/>
            <ns1:ext cx="9050215" cy="523220"/>
          </ns1:xfrm>
          <ns1:prstGeom prst="rect">
            <ns1:avLst/>
          </ns1:prstGeom>
        </ns0:spPr>
        <ns0:txBody>
          <ns1:bodyPr wrap="square">
            <ns1:spAutoFit/>
          </ns1:bodyPr>
          <ns1:lstStyle/>
          <ns1:p>
            <ns1:pPr algn="ctr"/>
            <ns1:r>
              <ns1:rPr lang="en-US" sz="2800" dirty="0">
                <ns1:latin typeface="Tahoma" panose="020B0604030504040204" pitchFamily="34" charset="0"/>
                <ns1:ea typeface="Tahoma" panose="020B0604030504040204" pitchFamily="34" charset="0"/>
                <ns1:cs typeface="Tahoma" panose="020B0604030504040204" pitchFamily="34" charset="0"/>
              </ns1:rPr>
              <ns1:t>Segment 1: Identity, Governance &amp; Monitoring</ns1:t>
            </ns1:r>
            <ns1:endParaRPr lang="en-US" sz="2800" dirty="0"/>
          </ns1:p>
        </ns0:txBody>
      </ns0:sp>
      <ns0:pic>
        <ns0:nvPicPr>
          <ns0:cNvPr id="4" name="Picture 3">
            <ns1:extLst>
              <ns1:ext uri="{FF2B5EF4-FFF2-40B4-BE49-F238E27FC236}">
                <ns2:creationId id="{25723CF9-2CCD-41E1-8C9E-8DCBB630D728}"/>
              </ns1:ext>
            </ns1:extLst>
          </ns0:cNvPr>
          <ns0:cNvPicPr>
            <ns1:picLocks noChangeAspect="1"/>
          </ns0:cNvPicPr>
          <ns0:nvPr/>
        </ns0:nvPicPr>
        <ns0:blipFill>
          <ns1:blip ns3:embed="rId3"/>
          <ns1:stretch>
            <ns1:fillRect/>
          </ns1:stretch>
        </ns0:blipFill>
        <ns0:spPr>
          <ns1:xfrm>
            <ns1:off x="1218945" y="756772"/>
            <ns1:ext cx="6706110" cy="4390905"/>
          </ns1:xfrm>
          <ns1:prstGeom prst="rect">
            <ns1:avLst/>
          </ns1:prstGeom>
        </ns0:spPr>
      </ns0:pic>
    </ns0:spTree>
    <ns0:extLst>
      <ns0:ext uri="{BB962C8B-B14F-4D97-AF65-F5344CB8AC3E}">
        <ns4:creationId val="4108055039"/>
      </ns0:ext>
    </ns0:extLst>
  </ns0:cSld>
  <ns0:clrMapOvr>
    <ns1:masterClrMapping/>
  </ns0:clrMapOvr>
  <ns0:transition>
    <ns0:fade/>
  </ns0:transition>
</ns0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417394"/>
              </p:ext>
            </p:extLst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  <p:pic>
        <p:nvPicPr>
          <p:cNvPr id="4" name="Picture 3" descr="A person wearing glasses and a black jacket  Description automatically generated">
            <a:extLst>
              <a:ext uri="{FF2B5EF4-FFF2-40B4-BE49-F238E27FC236}">
                <a16:creationId xmlns:a16="http://schemas.microsoft.com/office/drawing/2014/main" id="{92297AF4-D93F-A1DC-D317-3D9E6FDAA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858" y="1669236"/>
            <a:ext cx="2011305" cy="17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1" y="0"/>
            <a:ext cx="5412767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28-year Microsoft Certified Trainer (MCT)</a:t>
            </a:r>
          </a:p>
          <a:p>
            <a:r>
              <a:rPr lang="en-US" dirty="0"/>
              <a:t>6-year Microsoft MVP in Azure AI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  <p:pic>
        <p:nvPicPr>
          <p:cNvPr id="4" name="Picture 3" descr="A person wearing glasses and a black jacket  Description automatically generated">
            <a:extLst>
              <a:ext uri="{FF2B5EF4-FFF2-40B4-BE49-F238E27FC236}">
                <a16:creationId xmlns:a16="http://schemas.microsoft.com/office/drawing/2014/main" id="{1AA0544B-0605-925D-D660-448D42C5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38" y="1618786"/>
            <a:ext cx="2313384" cy="19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097E-E1A2-2109-25A2-A8B4C85AD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E7BD32-D9D7-5097-966F-9C777EAA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3" y="4701702"/>
            <a:ext cx="1272115" cy="441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C6B62-71E1-9E14-185D-AB9E1171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145"/>
            <a:ext cx="9144000" cy="45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7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3.xml><?xml version="1.0" encoding="utf-8"?>
<p:sld xmlns:a="http://schemas.openxmlformats.org/drawingml/2006/main" xmlns:ns2="http://schemas.microsoft.com/office/drawing/2014/main" xmlns:ns3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segments covering all AZ-305 exam objectives</a:t>
            </a:r>
          </a:p>
          <a:p>
            <a:r>
              <a:rPr lang="en-US" dirty="0"/>
              <a:t>Identity, Data Storage, Business Continuity, Infrastructure</a:t>
            </a:r>
          </a:p>
          <a:p>
            <a:pPr lvl="1"/>
            <a:r>
              <a:rPr lang="en-US" dirty="0"/>
              <a:t>Aligned with October 2024 exam update</a:t>
            </a:r>
          </a:p>
          <a:p>
            <a:r>
              <a:rPr lang="en-US" dirty="0"/>
              <a:t>Hands-on demos throughout each segment</a:t>
            </a:r>
          </a:p>
          <a:p>
            <a:pPr lvl="1"/>
            <a:r>
              <a:rPr lang="en-US" dirty="0"/>
              <a:t>Well-Architected Framework principles woven throughout </a:t>
            </a:r>
          </a:p>
          <a:p>
            <a:endParaRPr lang="en-US" dirty="0"/>
          </a:p>
        </p:txBody>
      </p:sp>
    </p:spTree>
    <p:extLst>
      <p:ext uri="{BB962C8B-B14F-4D97-AF65-F5344CB8AC3E}">
        <ns3:creationId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4.xml><?xml version="1.0" encoding="utf-8"?>
<p:sld xmlns:a="http://schemas.openxmlformats.org/drawingml/2006/main" xmlns:ns2="http://schemas.microsoft.com/office/drawing/2014/main" xmlns:ns3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ns2:creationId id="{DF771989-48DC-D503-7557-CF8843A4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5" name="Content Placeholder 4">
            <a:extLst>
              <a:ext uri="{FF2B5EF4-FFF2-40B4-BE49-F238E27FC236}">
                <ns2:creationId id="{F37B832B-28FE-E17B-52F6-3D559DE0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932" y="970414"/>
            <a:ext cx="8639504" cy="3547021"/>
          </a:xfrm>
        </p:spPr>
        <p:txBody>
          <a:bodyPr/>
          <a:lstStyle/>
          <a:p>
            <a:r>
              <a:rPr lang="en-US" dirty="0"/>
              <a:t>09:00 am  -  Start Segment 1 </a:t>
            </a:r>
            <a:r>
              <a:rPr lang="en-US" dirty="0">
                <a:solidFill>
                  <a:schemeClr val="accent1"/>
                </a:solidFill>
              </a:rPr>
              <a:t>(Identity, Governance, Monitoring)</a:t>
            </a:r>
          </a:p>
          <a:p>
            <a:r>
              <a:rPr lang="en-US" dirty="0"/>
              <a:t>10:00 am  -  9-min break - Start Segment 2 </a:t>
            </a:r>
            <a:r>
              <a:rPr lang="en-US" dirty="0">
                <a:solidFill>
                  <a:schemeClr val="accent1"/>
                </a:solidFill>
              </a:rPr>
              <a:t>(Data Storage Solutions)</a:t>
            </a:r>
          </a:p>
          <a:p>
            <a:r>
              <a:rPr lang="en-US" dirty="0"/>
              <a:t>11:00 am  -  9-min Break - Start Segment 3 </a:t>
            </a:r>
            <a:r>
              <a:rPr lang="en-US" dirty="0">
                <a:solidFill>
                  <a:schemeClr val="accent1"/>
                </a:solidFill>
              </a:rPr>
              <a:t>(Business Continuity)</a:t>
            </a:r>
          </a:p>
          <a:p>
            <a:r>
              <a:rPr lang="en-US" dirty="0"/>
              <a:t>12:00 pm  -  9-min Break - Start Segment 4 </a:t>
            </a:r>
            <a:r>
              <a:rPr lang="en-US" dirty="0">
                <a:solidFill>
                  <a:schemeClr val="accent1"/>
                </a:solidFill>
              </a:rPr>
              <a:t>(Infrastructure Solutions)</a:t>
            </a:r>
          </a:p>
          <a:p>
            <a:r>
              <a:rPr lang="en-US" dirty="0"/>
              <a:t>01:00 pm  -  9-min Break - Start Segment 5 </a:t>
            </a:r>
            <a:r>
              <a:rPr lang="en-US" dirty="0">
                <a:solidFill>
                  <a:schemeClr val="accent1"/>
                </a:solidFill>
              </a:rPr>
              <a:t>(Network Solutions)</a:t>
            </a:r>
          </a:p>
          <a:p>
            <a:r>
              <a:rPr lang="en-US" dirty="0"/>
              <a:t>1:50 PM - Course Complete</a:t>
            </a:r>
          </a:p>
        </p:txBody>
      </p:sp>
    </p:spTree>
    <p:extLst>
      <p:ext uri="{BB962C8B-B14F-4D97-AF65-F5344CB8AC3E}">
        <ns3:creationId val="883884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1" y="0"/>
            <a:ext cx="5412767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28-year Microsoft Certified Trainer (MCT)</a:t>
            </a:r>
          </a:p>
          <a:p>
            <a:r>
              <a:rPr lang="en-US" dirty="0"/>
              <a:t>6-year Microsoft MVP in Azure AI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  <p:pic>
        <p:nvPicPr>
          <p:cNvPr id="4" name="Picture 3" descr="A person wearing glasses and a black jacket  Description automatically generated">
            <a:extLst>
              <a:ext uri="{FF2B5EF4-FFF2-40B4-BE49-F238E27FC236}">
                <a16:creationId xmlns:a16="http://schemas.microsoft.com/office/drawing/2014/main" id="{1AA0544B-0605-925D-D660-448D42C5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38" y="1618786"/>
            <a:ext cx="2313384" cy="199467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this course's companion repo</a:t>
            </a:r>
          </a:p>
          <a:p>
            <a:r>
              <a:rPr lang="en-US" dirty="0"/>
              <a:t>Practice with Azure free tier or sandbox</a:t>
            </a:r>
          </a:p>
          <a:p>
            <a:pPr lvl="1"/>
            <a:r>
              <a:rPr lang="en-US" dirty="0"/>
              <a:t>Take the official practice assessment</a:t>
            </a:r>
          </a:p>
          <a:p>
            <a:r>
              <a:rPr lang="en-US" dirty="0"/>
              <a:t>Schedule your exam within 2 weeks</a:t>
            </a:r>
          </a:p>
          <a:p>
            <a:pPr lvl="1"/>
            <a:r>
              <a:rPr lang="en-US" dirty="0"/>
              <a:t>Good luck on your certification journey!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solutions for logging and monitoring</a:t>
            </a:r>
          </a:p>
          <a:p>
            <a:r>
              <a:rPr lang="en-US" dirty="0"/>
              <a:t>Design authentication and authorization solutions</a:t>
            </a:r>
          </a:p>
          <a:p>
            <a:pPr lvl="1"/>
            <a:r>
              <a:rPr lang="en-US" dirty="0"/>
              <a:t>Design governance</a:t>
            </a:r>
          </a:p>
          <a:p>
            <a:r>
              <a:rPr lang="en-US" dirty="0"/>
              <a:t>Recommend identity management solutions</a:t>
            </a:r>
          </a:p>
          <a:p>
            <a:pPr lvl="1"/>
            <a:r>
              <a:rPr lang="en-US" dirty="0"/>
              <a:t>Recommend solutions to manage secrets, certificates, and keys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RBAC Deep Dive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Built-in vs. custom roles</a:t>
            </a:r>
          </a:p>
          <a:p>
            <a:r>
              <a:rPr lang="en-US" dirty="0"/>
              <a:t>Deny assignments and scope inheritance</a:t>
            </a:r>
          </a:p>
          <a:p>
            <a:pPr lvl="1"/>
            <a:r>
              <a:rPr lang="en-US" dirty="0"/>
              <a:t>Management group scope for multi-subscription</a:t>
            </a:r>
          </a:p>
          <a:p>
            <a:r>
              <a:rPr lang="en-US" dirty="0"/>
              <a:t>NotActions vs. deny assignments</a:t>
            </a:r>
          </a:p>
          <a:p>
            <a:pPr lvl="1"/>
            <a:r>
              <a:rPr lang="en-US" dirty="0"/>
              <a:t>Testing with What If in portal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 effects: Deny, Audit, Modify, DeployIfNotExists</a:t>
            </a:r>
          </a:p>
          <a:p>
            <a:r>
              <a:rPr lang="en-US" dirty="0"/>
              <a:t>Initiatives vs. individual policies</a:t>
            </a:r>
          </a:p>
          <a:p>
            <a:pPr lvl="1"/>
            <a:r>
              <a:rPr lang="en-US" dirty="0"/>
              <a:t>Exemptions and compliance remediation</a:t>
            </a:r>
          </a:p>
          <a:p>
            <a:r>
              <a:rPr lang="en-US" dirty="0"/>
              <a:t>CIS benchmark deployment</a:t>
            </a:r>
          </a:p>
          <a:p>
            <a:pPr lvl="1"/>
            <a:r>
              <a:rPr lang="en-US" dirty="0"/>
              <a:t>Compliance dashboard and reporting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Vault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RBAC vs. access policies</a:t>
            </a:r>
          </a:p>
          <a:p>
            <a:r>
              <a:rPr lang="en-US" dirty="0"/>
              <a:t>Soft delete and purge protection</a:t>
            </a:r>
          </a:p>
          <a:p>
            <a:pPr lvl="1"/>
            <a:r>
              <a:rPr lang="en-US" dirty="0"/>
              <a:t>Managed identity access patterns</a:t>
            </a:r>
          </a:p>
          <a:p>
            <a:r>
              <a:rPr lang="en-US" dirty="0"/>
              <a:t>Secret rotation with Event Grid</a:t>
            </a:r>
          </a:p>
          <a:p>
            <a:pPr lvl="1"/>
            <a:r>
              <a:rPr lang="en-US" dirty="0"/>
              <a:t>Key Vault Premium for HSM-backed keys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Tips - Segment 1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RBAC scope: multiple subscriptions = management group</a:t>
            </a:r>
          </a:p>
          <a:p>
            <a:r>
              <a:rPr lang="en-US" dirty="0"/>
              <a:t>Log Analytics: 30 days free, 730 max, archive tier</a:t>
            </a:r>
          </a:p>
          <a:p>
            <a:pPr lvl="1"/>
            <a:r>
              <a:rPr lang="en-US" dirty="0"/>
              <a:t>Key Vault: compliance = purge protection</a:t>
            </a:r>
          </a:p>
          <a:p>
            <a:r>
              <a:rPr lang="en-US" dirty="0"/>
              <a:t>Entra B2B = partners, B2C = consumers</a:t>
            </a:r>
          </a:p>
          <a:p>
            <a:pPr lvl="1"/>
            <a:r>
              <a:rPr lang="en-US" dirty="0"/>
              <a:t>PIM = JIT elevation, Access Reviews = attestation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data storage solutions for relational data</a:t>
            </a:r>
          </a:p>
          <a:p>
            <a:r>
              <a:rPr lang="en-US" dirty="0"/>
              <a:t>Design solutions for semi-structured and unstructured data</a:t>
            </a:r>
          </a:p>
          <a:p>
            <a:pPr lvl="1"/>
            <a:r>
              <a:rPr lang="en-US" dirty="0"/>
              <a:t>Design data integration</a:t>
            </a:r>
          </a:p>
          <a:p>
            <a:r>
              <a:rPr lang="en-US" dirty="0"/>
              <a:t>Recommend database service and compute tiers</a:t>
            </a:r>
          </a:p>
          <a:p>
            <a:pPr lvl="1"/>
            <a:r>
              <a:rPr lang="en-US" dirty="0"/>
              <a:t>Recommend solutions for data protection and durability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Database: Managed PaaS, easy scaling</a:t>
            </a:r>
          </a:p>
          <a:p>
            <a:r>
              <a:rPr lang="en-US" dirty="0"/>
              <a:t>SQL MI: Near 100% SQL Server compatibility, requires VNet</a:t>
            </a:r>
          </a:p>
          <a:p>
            <a:pPr lvl="1"/>
            <a:r>
              <a:rPr lang="en-US" dirty="0"/>
              <a:t>SQL on VM: Full control, complex licensing</a:t>
            </a:r>
          </a:p>
          <a:p>
            <a:r>
              <a:rPr lang="en-US" dirty="0"/>
              <a:t>PostgreSQL/MySQL Flexible Server: Open source options</a:t>
            </a:r>
          </a:p>
          <a:p>
            <a:pPr lvl="1"/>
            <a:r>
              <a:rPr lang="en-US" dirty="0"/>
              <a:t>Choose based on compatibility and management needs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ns2="http://schemas.microsoft.com/office/drawing/2014/main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>
            <a:extLst>
              <a:ext uri="{FF2B5EF4-FFF2-40B4-BE49-F238E27FC236}">
                <ns2:creationId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Tier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ns2:creationId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DTU: Bundled compute/storage, simpler pricing</a:t>
            </a:r>
          </a:p>
          <a:p>
            <a:r>
              <a:rPr lang="en-US" dirty="0"/>
              <a:t>vCore: Reserved capacity, hybrid benefit eligible</a:t>
            </a:r>
          </a:p>
          <a:p>
            <a:pPr lvl="1"/>
            <a:r>
              <a:rPr lang="en-US" dirty="0"/>
              <a:t>Serverless: Auto-pause, pay-per-second</a:t>
            </a:r>
          </a:p>
          <a:p>
            <a:r>
              <a:rPr lang="en-US" dirty="0"/>
              <a:t>Provisioned: Predictable workloads, consistent perf</a:t>
            </a:r>
          </a:p>
          <a:p>
            <a:pPr lvl="1"/>
            <a:r>
              <a:rPr lang="en-US" dirty="0"/>
              <a:t>Elastic pools: Shared resources for multiple DBs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10228</TotalTime>
  <Words>644</Words>
  <Application>Microsoft Office PowerPoint</Application>
  <PresentationFormat>On-screen Show (16:9)</PresentationFormat>
  <Paragraphs>183</Paragraphs>
  <Slides>89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110" baseType="lpstr">
      <vt:lpstr>Arial</vt:lpstr>
      <vt:lpstr>Arial Black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Open Sans SemiBold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Agenda</vt:lpstr>
      <vt:lpstr>Break Schedule (Central Time)</vt:lpstr>
      <vt:lpstr>Course Materials</vt:lpstr>
      <vt:lpstr>Session Recordings &amp; Badge</vt:lpstr>
      <vt:lpstr>Session Recordings &amp; Badge</vt:lpstr>
      <vt:lpstr>Session Recordings &amp; Badge</vt:lpstr>
      <vt:lpstr>Session Recordings &amp; Badge</vt:lpstr>
      <vt:lpstr>Session Recordings &amp; Badge</vt:lpstr>
      <vt:lpstr>Session Recordings &amp; Badge</vt:lpstr>
      <vt:lpstr>Session Recordings &amp; Badge</vt:lpstr>
      <vt:lpstr/>
      <vt:lpstr>Azure Solutions Architect Expert</vt:lpstr>
      <vt:lpstr>Microsoft DevOps Engineer Expert</vt:lpstr>
      <vt:lpstr>Azure Security Engineer</vt:lpstr>
      <vt:lpstr/>
      <vt:lpstr/>
      <vt:lpstr>Thank you!</vt:lpstr>
      <vt:lpstr>Azure Monitor</vt:lpstr>
      <vt:lpstr>Log Analytics</vt:lpstr>
      <vt:lpstr>Sentinel</vt:lpstr>
      <vt:lpstr>PowerPoint Presentation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206</cp:revision>
  <dcterms:created xsi:type="dcterms:W3CDTF">2015-09-28T19:52:00Z</dcterms:created>
  <dcterms:modified xsi:type="dcterms:W3CDTF">2025-04-28T12:48:28Z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